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59" r:id="rId5"/>
    <p:sldId id="260" r:id="rId6"/>
    <p:sldId id="268" r:id="rId7"/>
    <p:sldId id="267" r:id="rId8"/>
    <p:sldId id="269" r:id="rId9"/>
    <p:sldId id="270" r:id="rId10"/>
    <p:sldId id="262" r:id="rId11"/>
    <p:sldId id="266" r:id="rId12"/>
    <p:sldId id="263" r:id="rId13"/>
    <p:sldId id="264" r:id="rId14"/>
    <p:sldId id="265" r:id="rId15"/>
    <p:sldId id="261"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471" autoAdjust="0"/>
  </p:normalViewPr>
  <p:slideViewPr>
    <p:cSldViewPr>
      <p:cViewPr varScale="1">
        <p:scale>
          <a:sx n="83" d="100"/>
          <a:sy n="83" d="100"/>
        </p:scale>
        <p:origin x="77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4C0ED-26EB-46AF-9F92-A8B662684B67}" type="datetimeFigureOut">
              <a:rPr lang="nl-NL" smtClean="0"/>
              <a:t>1-12-2014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91E84-C9E3-44AF-A8AA-985F7C1E1B5A}" type="slidenum">
              <a:rPr lang="nl-NL" smtClean="0"/>
              <a:t>‹nr.›</a:t>
            </a:fld>
            <a:endParaRPr lang="nl-NL"/>
          </a:p>
        </p:txBody>
      </p:sp>
    </p:spTree>
    <p:extLst>
      <p:ext uri="{BB962C8B-B14F-4D97-AF65-F5344CB8AC3E}">
        <p14:creationId xmlns:p14="http://schemas.microsoft.com/office/powerpoint/2010/main" val="156573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Formuleringseisen:</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Is het beoogd resultaat?</a:t>
            </a:r>
          </a:p>
          <a:p>
            <a:r>
              <a:rPr lang="nl-NL" sz="1200" b="1" kern="1200" dirty="0" smtClean="0">
                <a:solidFill>
                  <a:schemeClr val="tx1"/>
                </a:solidFill>
                <a:effectLst/>
                <a:latin typeface="+mn-lt"/>
                <a:ea typeface="+mn-ea"/>
                <a:cs typeface="+mn-cs"/>
              </a:rPr>
              <a:t>Relevant		: </a:t>
            </a:r>
            <a:r>
              <a:rPr lang="nl-NL" sz="1200" kern="1200" dirty="0" smtClean="0">
                <a:solidFill>
                  <a:schemeClr val="tx1"/>
                </a:solidFill>
                <a:effectLst/>
                <a:latin typeface="+mn-lt"/>
                <a:ea typeface="+mn-ea"/>
                <a:cs typeface="+mn-cs"/>
              </a:rPr>
              <a:t>	ZINVOL </a:t>
            </a:r>
          </a:p>
          <a:p>
            <a:r>
              <a:rPr lang="nl-NL" sz="1200" kern="1200" dirty="0" smtClean="0">
                <a:solidFill>
                  <a:schemeClr val="tx1"/>
                </a:solidFill>
                <a:effectLst/>
                <a:latin typeface="+mn-lt"/>
                <a:ea typeface="+mn-ea"/>
                <a:cs typeface="+mn-cs"/>
              </a:rPr>
              <a:t>Sluit het aan op de verpleegkundige diagnose?</a:t>
            </a:r>
          </a:p>
          <a:p>
            <a:r>
              <a:rPr lang="nl-NL" sz="1200" kern="1200" dirty="0" smtClean="0">
                <a:solidFill>
                  <a:schemeClr val="tx1"/>
                </a:solidFill>
                <a:effectLst/>
                <a:latin typeface="+mn-lt"/>
                <a:ea typeface="+mn-ea"/>
                <a:cs typeface="+mn-cs"/>
              </a:rPr>
              <a:t>De resultaten moeten  datgeen wat in de verpleegkundige diagnose staat verzachten, oplossen of verkleinen</a:t>
            </a:r>
          </a:p>
          <a:p>
            <a:r>
              <a:rPr lang="nl-NL" sz="1200" b="1" kern="1200" dirty="0" err="1" smtClean="0">
                <a:solidFill>
                  <a:schemeClr val="tx1"/>
                </a:solidFill>
                <a:effectLst/>
                <a:latin typeface="+mn-lt"/>
                <a:ea typeface="+mn-ea"/>
                <a:cs typeface="+mn-cs"/>
              </a:rPr>
              <a:t>Understandable</a:t>
            </a:r>
            <a:r>
              <a:rPr lang="nl-NL" sz="1200" kern="1200" dirty="0" smtClean="0">
                <a:solidFill>
                  <a:schemeClr val="tx1"/>
                </a:solidFill>
                <a:effectLst/>
                <a:latin typeface="+mn-lt"/>
                <a:ea typeface="+mn-ea"/>
                <a:cs typeface="+mn-cs"/>
              </a:rPr>
              <a:t>	:	BEGRIJPELIJK </a:t>
            </a:r>
          </a:p>
          <a:p>
            <a:r>
              <a:rPr lang="nl-NL" sz="1200" kern="1200" dirty="0" smtClean="0">
                <a:solidFill>
                  <a:schemeClr val="tx1"/>
                </a:solidFill>
                <a:effectLst/>
                <a:latin typeface="+mn-lt"/>
                <a:ea typeface="+mn-ea"/>
                <a:cs typeface="+mn-cs"/>
              </a:rPr>
              <a:t>Is het voor iedereen begrijpelijk in heldere taal  </a:t>
            </a:r>
          </a:p>
          <a:p>
            <a:r>
              <a:rPr lang="nl-NL" sz="1200" kern="1200" dirty="0" smtClean="0">
                <a:solidFill>
                  <a:schemeClr val="tx1"/>
                </a:solidFill>
                <a:effectLst/>
                <a:latin typeface="+mn-lt"/>
                <a:ea typeface="+mn-ea"/>
                <a:cs typeface="+mn-cs"/>
              </a:rPr>
              <a:t>geschreven? iedereen moet het resultaat op dezelfde manier kunnen interpreteren</a:t>
            </a:r>
          </a:p>
          <a:p>
            <a:r>
              <a:rPr lang="nl-NL" sz="1200" b="1" kern="1200" dirty="0" err="1" smtClean="0">
                <a:solidFill>
                  <a:schemeClr val="tx1"/>
                </a:solidFill>
                <a:effectLst/>
                <a:latin typeface="+mn-lt"/>
                <a:ea typeface="+mn-ea"/>
                <a:cs typeface="+mn-cs"/>
              </a:rPr>
              <a:t>Measurable</a:t>
            </a:r>
            <a:r>
              <a:rPr lang="nl-NL" sz="1200" b="1" kern="120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MEETBAAR </a:t>
            </a:r>
          </a:p>
          <a:p>
            <a:r>
              <a:rPr lang="nl-NL" sz="1200" kern="1200" dirty="0" smtClean="0">
                <a:solidFill>
                  <a:schemeClr val="tx1"/>
                </a:solidFill>
                <a:effectLst/>
                <a:latin typeface="+mn-lt"/>
                <a:ea typeface="+mn-ea"/>
                <a:cs typeface="+mn-cs"/>
              </a:rPr>
              <a:t>Is het meetbaar in tijd en toetsbaar geschreven?</a:t>
            </a:r>
          </a:p>
          <a:p>
            <a:r>
              <a:rPr lang="nl-NL" sz="1200" kern="1200" dirty="0" smtClean="0">
                <a:solidFill>
                  <a:schemeClr val="tx1"/>
                </a:solidFill>
                <a:effectLst/>
                <a:latin typeface="+mn-lt"/>
                <a:ea typeface="+mn-ea"/>
                <a:cs typeface="+mn-cs"/>
              </a:rPr>
              <a:t>			Concreet </a:t>
            </a:r>
            <a:r>
              <a:rPr lang="nl-NL" sz="1200" i="1" kern="1200" dirty="0" smtClean="0">
                <a:solidFill>
                  <a:schemeClr val="tx1"/>
                </a:solidFill>
                <a:effectLst/>
                <a:latin typeface="+mn-lt"/>
                <a:ea typeface="+mn-ea"/>
                <a:cs typeface="+mn-cs"/>
              </a:rPr>
              <a:t>actief</a:t>
            </a:r>
            <a:r>
              <a:rPr lang="nl-NL" sz="1200" kern="1200" dirty="0" smtClean="0">
                <a:solidFill>
                  <a:schemeClr val="tx1"/>
                </a:solidFill>
                <a:effectLst/>
                <a:latin typeface="+mn-lt"/>
                <a:ea typeface="+mn-ea"/>
                <a:cs typeface="+mn-cs"/>
              </a:rPr>
              <a:t> werkwoord gebruiken.</a:t>
            </a:r>
          </a:p>
          <a:p>
            <a:r>
              <a:rPr lang="nl-NL" sz="1200" kern="1200" dirty="0" smtClean="0">
                <a:solidFill>
                  <a:schemeClr val="tx1"/>
                </a:solidFill>
                <a:effectLst/>
                <a:latin typeface="+mn-lt"/>
                <a:ea typeface="+mn-ea"/>
                <a:cs typeface="+mn-cs"/>
              </a:rPr>
              <a:t>			BV: leren lopen; 2 keer op en neer in de gang en BV drinkt 						voldoende: minimaal 2 liter per dag</a:t>
            </a:r>
          </a:p>
          <a:p>
            <a:r>
              <a:rPr lang="nl-NL" sz="1200" b="1" kern="1200" dirty="0" err="1" smtClean="0">
                <a:solidFill>
                  <a:schemeClr val="tx1"/>
                </a:solidFill>
                <a:effectLst/>
                <a:latin typeface="+mn-lt"/>
                <a:ea typeface="+mn-ea"/>
                <a:cs typeface="+mn-cs"/>
              </a:rPr>
              <a:t>Behavioral</a:t>
            </a:r>
            <a:r>
              <a:rPr lang="nl-NL" sz="1200" b="1" kern="120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IN TERMEN VAN GEDRAG. </a:t>
            </a:r>
          </a:p>
          <a:p>
            <a:r>
              <a:rPr lang="nl-NL" sz="1200" kern="1200" dirty="0" smtClean="0">
                <a:solidFill>
                  <a:schemeClr val="tx1"/>
                </a:solidFill>
                <a:effectLst/>
                <a:latin typeface="+mn-lt"/>
                <a:ea typeface="+mn-ea"/>
                <a:cs typeface="+mn-cs"/>
              </a:rPr>
              <a:t>Is het doel concreet in waarneembaar gedrag van de zorgvrager beschreven? 	</a:t>
            </a:r>
          </a:p>
          <a:p>
            <a:r>
              <a:rPr lang="nl-NL" sz="1200" kern="1200" dirty="0" smtClean="0">
                <a:solidFill>
                  <a:schemeClr val="tx1"/>
                </a:solidFill>
                <a:effectLst/>
                <a:latin typeface="+mn-lt"/>
                <a:ea typeface="+mn-ea"/>
                <a:cs typeface="+mn-cs"/>
              </a:rPr>
              <a:t>WETEN is geen gedrag! Je moet het kunnen ZIEN!</a:t>
            </a:r>
          </a:p>
          <a:p>
            <a:r>
              <a:rPr lang="nl-NL" sz="1200" b="1" kern="1200" dirty="0" err="1" smtClean="0">
                <a:solidFill>
                  <a:schemeClr val="tx1"/>
                </a:solidFill>
                <a:effectLst/>
                <a:latin typeface="+mn-lt"/>
                <a:ea typeface="+mn-ea"/>
                <a:cs typeface="+mn-cs"/>
              </a:rPr>
              <a:t>Attainable</a:t>
            </a:r>
            <a:r>
              <a:rPr lang="nl-NL" sz="1200" b="1" kern="120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	HAALBAAR:</a:t>
            </a:r>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Is het beoogd resultaat reëel? Is het haalbaar? </a:t>
            </a:r>
          </a:p>
          <a:p>
            <a:r>
              <a:rPr lang="nl-NL" sz="1200" kern="1200" dirty="0" smtClean="0">
                <a:solidFill>
                  <a:schemeClr val="tx1"/>
                </a:solidFill>
                <a:effectLst/>
                <a:latin typeface="+mn-lt"/>
                <a:ea typeface="+mn-ea"/>
                <a:cs typeface="+mn-cs"/>
              </a:rPr>
              <a:t>Moet motiverend werken. Eventueel subdoelen formuleren</a:t>
            </a:r>
          </a:p>
          <a:p>
            <a:endParaRPr lang="nl-NL" dirty="0"/>
          </a:p>
        </p:txBody>
      </p:sp>
      <p:sp>
        <p:nvSpPr>
          <p:cNvPr id="4" name="Tijdelijke aanduiding voor dianummer 3"/>
          <p:cNvSpPr>
            <a:spLocks noGrp="1"/>
          </p:cNvSpPr>
          <p:nvPr>
            <p:ph type="sldNum" sz="quarter" idx="10"/>
          </p:nvPr>
        </p:nvSpPr>
        <p:spPr/>
        <p:txBody>
          <a:bodyPr/>
          <a:lstStyle/>
          <a:p>
            <a:fld id="{8BD91E84-C9E3-44AF-A8AA-985F7C1E1B5A}" type="slidenum">
              <a:rPr lang="nl-NL" smtClean="0"/>
              <a:t>3</a:t>
            </a:fld>
            <a:endParaRPr lang="nl-NL"/>
          </a:p>
        </p:txBody>
      </p:sp>
    </p:spTree>
    <p:extLst>
      <p:ext uri="{BB962C8B-B14F-4D97-AF65-F5344CB8AC3E}">
        <p14:creationId xmlns:p14="http://schemas.microsoft.com/office/powerpoint/2010/main" val="1681360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Gebruik maken van uitkomsten van </a:t>
            </a:r>
            <a:r>
              <a:rPr lang="nl-NL" dirty="0" err="1" smtClean="0"/>
              <a:t>wetenschappeljk</a:t>
            </a:r>
            <a:r>
              <a:rPr lang="nl-NL" dirty="0" smtClean="0"/>
              <a:t> onderzoek.</a:t>
            </a:r>
          </a:p>
          <a:p>
            <a:endParaRPr lang="nl-NL" dirty="0" smtClean="0"/>
          </a:p>
          <a:p>
            <a:r>
              <a:rPr lang="nl-NL" dirty="0" smtClean="0"/>
              <a:t>Het is dus bewezen dat interventie effectief is maar waarbij ook rekening gehouden wordt met verpleegkundig ervaring en met de zorgvrager</a:t>
            </a:r>
          </a:p>
          <a:p>
            <a:r>
              <a:rPr lang="nl-NL" dirty="0" smtClean="0"/>
              <a:t>NIC</a:t>
            </a:r>
            <a:r>
              <a:rPr lang="nl-NL" baseline="0" dirty="0" smtClean="0"/>
              <a:t> </a:t>
            </a:r>
            <a:r>
              <a:rPr lang="nl-NL" dirty="0" err="1" smtClean="0"/>
              <a:t>Nursing</a:t>
            </a:r>
            <a:r>
              <a:rPr lang="nl-NL" dirty="0" smtClean="0"/>
              <a:t> </a:t>
            </a:r>
            <a:r>
              <a:rPr lang="nl-NL" dirty="0" err="1" smtClean="0"/>
              <a:t>Interventions</a:t>
            </a:r>
            <a:r>
              <a:rPr lang="nl-NL" baseline="0" dirty="0" smtClean="0"/>
              <a:t> </a:t>
            </a:r>
            <a:r>
              <a:rPr lang="nl-NL" baseline="0" dirty="0" err="1" smtClean="0"/>
              <a:t>Classification</a:t>
            </a:r>
            <a:endParaRPr lang="nl-NL" dirty="0" smtClean="0"/>
          </a:p>
          <a:p>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8BD91E84-C9E3-44AF-A8AA-985F7C1E1B5A}" type="slidenum">
              <a:rPr lang="nl-NL" smtClean="0"/>
              <a:t>8</a:t>
            </a:fld>
            <a:endParaRPr lang="nl-NL"/>
          </a:p>
        </p:txBody>
      </p:sp>
    </p:spTree>
    <p:extLst>
      <p:ext uri="{BB962C8B-B14F-4D97-AF65-F5344CB8AC3E}">
        <p14:creationId xmlns:p14="http://schemas.microsoft.com/office/powerpoint/2010/main" val="3371010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 Deze voldoet. </a:t>
            </a:r>
          </a:p>
          <a:p>
            <a:r>
              <a:rPr lang="nl-NL" dirty="0" smtClean="0"/>
              <a:t>Eventueel nog minimale eis aangeven bijvoorbeeld minimaal tweehonderd</a:t>
            </a:r>
          </a:p>
          <a:p>
            <a:r>
              <a:rPr lang="nl-NL" dirty="0" smtClean="0"/>
              <a:t>meter of van de kamer naar de slaapkamer. </a:t>
            </a:r>
          </a:p>
          <a:p>
            <a:r>
              <a:rPr lang="nl-NL" dirty="0" smtClean="0"/>
              <a:t>b. Wat is tevreden? Hoe kun je dat zien? Wanneer</a:t>
            </a:r>
            <a:r>
              <a:rPr lang="nl-NL" baseline="0" dirty="0" smtClean="0"/>
              <a:t> </a:t>
            </a:r>
            <a:r>
              <a:rPr lang="nl-NL" dirty="0" smtClean="0"/>
              <a:t>moet het doel bereikt zijn? Frans geeft binnen twee weken aan wat hem wel en niet bevalt</a:t>
            </a:r>
          </a:p>
          <a:p>
            <a:r>
              <a:rPr lang="nl-NL" dirty="0" smtClean="0"/>
              <a:t>aan zijn nieuwe rolstoel. </a:t>
            </a:r>
          </a:p>
          <a:p>
            <a:r>
              <a:rPr lang="nl-NL" dirty="0" smtClean="0"/>
              <a:t>c. Hoe is zij het thuis gewend?; Na navraag: Mevrouw </a:t>
            </a:r>
            <a:r>
              <a:rPr lang="nl-NL" dirty="0" err="1" smtClean="0"/>
              <a:t>Bokma</a:t>
            </a:r>
            <a:r>
              <a:rPr lang="nl-NL" dirty="0" smtClean="0"/>
              <a:t> slaapt</a:t>
            </a:r>
          </a:p>
          <a:p>
            <a:r>
              <a:rPr lang="nl-NL" dirty="0" smtClean="0"/>
              <a:t>binnen een week gemiddeld acht uur per nacht en wordt niet vaker dan één maal per nacht</a:t>
            </a:r>
          </a:p>
          <a:p>
            <a:r>
              <a:rPr lang="nl-NL" dirty="0" smtClean="0"/>
              <a:t>wakker.</a:t>
            </a:r>
            <a:endParaRPr lang="nl-NL" dirty="0"/>
          </a:p>
        </p:txBody>
      </p:sp>
      <p:sp>
        <p:nvSpPr>
          <p:cNvPr id="4" name="Tijdelijke aanduiding voor dianummer 3"/>
          <p:cNvSpPr>
            <a:spLocks noGrp="1"/>
          </p:cNvSpPr>
          <p:nvPr>
            <p:ph type="sldNum" sz="quarter" idx="10"/>
          </p:nvPr>
        </p:nvSpPr>
        <p:spPr/>
        <p:txBody>
          <a:bodyPr/>
          <a:lstStyle/>
          <a:p>
            <a:fld id="{8BD91E84-C9E3-44AF-A8AA-985F7C1E1B5A}" type="slidenum">
              <a:rPr lang="nl-NL" smtClean="0"/>
              <a:t>9</a:t>
            </a:fld>
            <a:endParaRPr lang="nl-NL"/>
          </a:p>
        </p:txBody>
      </p:sp>
    </p:spTree>
    <p:extLst>
      <p:ext uri="{BB962C8B-B14F-4D97-AF65-F5344CB8AC3E}">
        <p14:creationId xmlns:p14="http://schemas.microsoft.com/office/powerpoint/2010/main" val="1909143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i="1" dirty="0" err="1" smtClean="0"/>
              <a:t>Nursing</a:t>
            </a:r>
            <a:r>
              <a:rPr lang="nl-NL" sz="1200" i="1" dirty="0" smtClean="0"/>
              <a:t> </a:t>
            </a:r>
            <a:r>
              <a:rPr lang="nl-NL" sz="1200" i="1" dirty="0" err="1" smtClean="0"/>
              <a:t>Interventions</a:t>
            </a:r>
            <a:r>
              <a:rPr lang="nl-NL" sz="1200" i="1" dirty="0" smtClean="0"/>
              <a:t> </a:t>
            </a:r>
            <a:r>
              <a:rPr lang="nl-NL" sz="1200" i="1" dirty="0" err="1" smtClean="0"/>
              <a:t>Classification</a:t>
            </a:r>
            <a:r>
              <a:rPr lang="nl-NL" sz="1200" i="1" dirty="0" smtClean="0"/>
              <a:t>  </a:t>
            </a:r>
            <a:r>
              <a:rPr lang="nl-NL" sz="1200" kern="1200" dirty="0" smtClean="0">
                <a:solidFill>
                  <a:schemeClr val="tx1"/>
                </a:solidFill>
                <a:effectLst/>
                <a:latin typeface="+mn-lt"/>
                <a:ea typeface="+mn-ea"/>
                <a:cs typeface="+mn-cs"/>
              </a:rPr>
              <a:t>lijst met 433 termen waarmee verpleegkundige interventies werden beschreven. NIC bevat 433 interventies met een definitie en een gedetailleerde reeks activiteiten Veel van de interventies zijn gekoppeld aan de NANDA diagnosen</a:t>
            </a:r>
          </a:p>
          <a:p>
            <a:endParaRPr lang="nl-NL" dirty="0"/>
          </a:p>
        </p:txBody>
      </p:sp>
      <p:sp>
        <p:nvSpPr>
          <p:cNvPr id="4" name="Tijdelijke aanduiding voor dianummer 3"/>
          <p:cNvSpPr>
            <a:spLocks noGrp="1"/>
          </p:cNvSpPr>
          <p:nvPr>
            <p:ph type="sldNum" sz="quarter" idx="10"/>
          </p:nvPr>
        </p:nvSpPr>
        <p:spPr/>
        <p:txBody>
          <a:bodyPr/>
          <a:lstStyle/>
          <a:p>
            <a:fld id="{8BD91E84-C9E3-44AF-A8AA-985F7C1E1B5A}" type="slidenum">
              <a:rPr lang="nl-NL" smtClean="0"/>
              <a:t>10</a:t>
            </a:fld>
            <a:endParaRPr lang="nl-NL"/>
          </a:p>
        </p:txBody>
      </p:sp>
    </p:spTree>
    <p:extLst>
      <p:ext uri="{BB962C8B-B14F-4D97-AF65-F5344CB8AC3E}">
        <p14:creationId xmlns:p14="http://schemas.microsoft.com/office/powerpoint/2010/main" val="428798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BD91E84-C9E3-44AF-A8AA-985F7C1E1B5A}" type="slidenum">
              <a:rPr lang="nl-NL" smtClean="0"/>
              <a:t>15</a:t>
            </a:fld>
            <a:endParaRPr lang="nl-NL"/>
          </a:p>
        </p:txBody>
      </p:sp>
    </p:spTree>
    <p:extLst>
      <p:ext uri="{BB962C8B-B14F-4D97-AF65-F5344CB8AC3E}">
        <p14:creationId xmlns:p14="http://schemas.microsoft.com/office/powerpoint/2010/main" val="114005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nl-NL" smtClean="0"/>
              <a:t>Klik om de stijl te bewerken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a:p>
        </p:txBody>
      </p:sp>
      <p:sp>
        <p:nvSpPr>
          <p:cNvPr id="4" name="Date Placeholder 3"/>
          <p:cNvSpPr>
            <a:spLocks noGrp="1"/>
          </p:cNvSpPr>
          <p:nvPr>
            <p:ph type="dt" sz="half" idx="10"/>
          </p:nvPr>
        </p:nvSpPr>
        <p:spPr/>
        <p:txBody>
          <a:bodyPr/>
          <a:lstStyle/>
          <a:p>
            <a:fld id="{3B96D1C6-DB47-4BDC-98B3-3161916AA35B}" type="datetimeFigureOut">
              <a:rPr lang="nl-NL" smtClean="0"/>
              <a:t>1-12-2014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B96D1C6-DB47-4BDC-98B3-3161916AA35B}" type="datetimeFigureOut">
              <a:rPr lang="nl-NL" smtClean="0"/>
              <a:t>1-12-2014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nl-NL" smtClean="0"/>
              <a:t>Klik om de stijl te bewerken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B96D1C6-DB47-4BDC-98B3-3161916AA35B}" type="datetimeFigureOut">
              <a:rPr lang="nl-NL" smtClean="0"/>
              <a:t>1-12-2014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B96D1C6-DB47-4BDC-98B3-3161916AA35B}" type="datetimeFigureOut">
              <a:rPr lang="nl-NL" smtClean="0"/>
              <a:t>1-12-2014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nl-NL" smtClean="0"/>
              <a:t>Klik om de stijl te bewerken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3B96D1C6-DB47-4BDC-98B3-3161916AA35B}" type="datetimeFigureOut">
              <a:rPr lang="nl-NL" smtClean="0"/>
              <a:t>1-12-2014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nl-NL" smtClean="0"/>
              <a:t>Klik om de stijl te bewerken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B96D1C6-DB47-4BDC-98B3-3161916AA35B}" type="datetimeFigureOut">
              <a:rPr lang="nl-NL" smtClean="0"/>
              <a:t>1-12-2014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3B96D1C6-DB47-4BDC-98B3-3161916AA35B}" type="datetimeFigureOut">
              <a:rPr lang="nl-NL" smtClean="0"/>
              <a:t>1-12-2014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3B96D1C6-DB47-4BDC-98B3-3161916AA35B}" type="datetimeFigureOut">
              <a:rPr lang="nl-NL" smtClean="0"/>
              <a:t>1-12-2014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6D1C6-DB47-4BDC-98B3-3161916AA35B}" type="datetimeFigureOut">
              <a:rPr lang="nl-NL" smtClean="0"/>
              <a:t>1-12-2014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nl-NL" smtClean="0"/>
              <a:t>Klik om de stijl te bewerken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B96D1C6-DB47-4BDC-98B3-3161916AA35B}" type="datetimeFigureOut">
              <a:rPr lang="nl-NL" smtClean="0"/>
              <a:t>1-12-2014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667A5F7-6D45-45AF-BCAE-F6AB68D21CC1}"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nl-NL" smtClean="0"/>
              <a:t>Klik om de stijl te bewerken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B96D1C6-DB47-4BDC-98B3-3161916AA35B}" type="datetimeFigureOut">
              <a:rPr lang="nl-NL" smtClean="0"/>
              <a:t>1-12-2014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667A5F7-6D45-45AF-BCAE-F6AB68D21CC1}" type="slidenum">
              <a:rPr lang="nl-NL" smtClean="0"/>
              <a:t>‹nr.›</a:t>
            </a:fld>
            <a:endParaRPr lang="nl-NL"/>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nl-NL" smtClean="0"/>
              <a:t>Klik op het pictogram als u een afbeelding wilt toevoegen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3B96D1C6-DB47-4BDC-98B3-3161916AA35B}" type="datetimeFigureOut">
              <a:rPr lang="nl-NL" smtClean="0"/>
              <a:t>1-12-2014</a:t>
            </a:fld>
            <a:endParaRPr lang="nl-N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nl-N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5667A5F7-6D45-45AF-BCAE-F6AB68D21CC1}" type="slidenum">
              <a:rPr lang="nl-NL" smtClean="0"/>
              <a:t>‹nr.›</a:t>
            </a:fld>
            <a:endParaRPr lang="nl-NL"/>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09442" y="2276873"/>
            <a:ext cx="7117180" cy="1872207"/>
          </a:xfrm>
        </p:spPr>
        <p:txBody>
          <a:bodyPr/>
          <a:lstStyle/>
          <a:p>
            <a:r>
              <a:rPr lang="nl-NL" dirty="0" smtClean="0"/>
              <a:t>1.1.4. Een schot voor open doel?</a:t>
            </a:r>
            <a:endParaRPr lang="nl-NL" dirty="0"/>
          </a:p>
        </p:txBody>
      </p:sp>
      <p:sp>
        <p:nvSpPr>
          <p:cNvPr id="3" name="Ondertitel 2"/>
          <p:cNvSpPr>
            <a:spLocks noGrp="1"/>
          </p:cNvSpPr>
          <p:nvPr>
            <p:ph type="subTitle" idx="1"/>
          </p:nvPr>
        </p:nvSpPr>
        <p:spPr>
          <a:xfrm>
            <a:off x="1009442" y="4509120"/>
            <a:ext cx="7117180" cy="1728192"/>
          </a:xfrm>
        </p:spPr>
        <p:txBody>
          <a:bodyPr>
            <a:normAutofit/>
          </a:bodyPr>
          <a:lstStyle/>
          <a:p>
            <a:r>
              <a:rPr lang="nl-NL" b="1" dirty="0" smtClean="0"/>
              <a:t>Resultaat: </a:t>
            </a:r>
          </a:p>
          <a:p>
            <a:pPr marL="342900" indent="-342900">
              <a:buFont typeface="Arial" pitchFamily="34" charset="0"/>
              <a:buChar char="•"/>
            </a:pPr>
            <a:r>
              <a:rPr lang="nl-NL" dirty="0" smtClean="0"/>
              <a:t>Concreet omschreven zorgresultaat </a:t>
            </a:r>
            <a:endParaRPr lang="nl-NL" dirty="0"/>
          </a:p>
          <a:p>
            <a:pPr marL="342900" indent="-342900">
              <a:buFont typeface="Arial" pitchFamily="34" charset="0"/>
              <a:buChar char="•"/>
            </a:pPr>
            <a:r>
              <a:rPr lang="nl-NL" dirty="0" smtClean="0"/>
              <a:t>Specifiek geformuleerde interventies</a:t>
            </a:r>
          </a:p>
          <a:p>
            <a:pPr marL="342900" indent="-342900">
              <a:buFont typeface="Arial" pitchFamily="34" charset="0"/>
              <a:buChar char="•"/>
            </a:pPr>
            <a:r>
              <a:rPr lang="nl-NL" dirty="0" smtClean="0"/>
              <a:t>Kennis van standaarden en deze toegepast </a:t>
            </a:r>
            <a:endParaRPr lang="nl-NL" dirty="0"/>
          </a:p>
        </p:txBody>
      </p:sp>
    </p:spTree>
    <p:extLst>
      <p:ext uri="{BB962C8B-B14F-4D97-AF65-F5344CB8AC3E}">
        <p14:creationId xmlns:p14="http://schemas.microsoft.com/office/powerpoint/2010/main" val="180012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smtClean="0"/>
              <a:t>Gebruik van standaardinterventies</a:t>
            </a:r>
            <a:br>
              <a:rPr lang="nl-NL" b="1" dirty="0" smtClean="0"/>
            </a:br>
            <a:r>
              <a:rPr lang="nl-NL" sz="2400" i="1" dirty="0" err="1"/>
              <a:t>Nursing</a:t>
            </a:r>
            <a:r>
              <a:rPr lang="nl-NL" sz="2400" i="1" dirty="0"/>
              <a:t> </a:t>
            </a:r>
            <a:r>
              <a:rPr lang="nl-NL" sz="2400" i="1" dirty="0" err="1"/>
              <a:t>Interventions</a:t>
            </a:r>
            <a:r>
              <a:rPr lang="nl-NL" sz="2400" i="1" dirty="0"/>
              <a:t> </a:t>
            </a:r>
            <a:r>
              <a:rPr lang="nl-NL" sz="2400" i="1" dirty="0" err="1"/>
              <a:t>Classification</a:t>
            </a:r>
            <a:r>
              <a:rPr lang="nl-NL" sz="2400" i="1" dirty="0"/>
              <a:t> </a:t>
            </a:r>
            <a:endParaRPr lang="nl-NL" sz="2400" b="1" i="1" dirty="0"/>
          </a:p>
        </p:txBody>
      </p:sp>
      <p:sp>
        <p:nvSpPr>
          <p:cNvPr id="3" name="Tijdelijke aanduiding voor inhoud 2"/>
          <p:cNvSpPr>
            <a:spLocks noGrp="1"/>
          </p:cNvSpPr>
          <p:nvPr>
            <p:ph idx="1"/>
          </p:nvPr>
        </p:nvSpPr>
        <p:spPr>
          <a:xfrm>
            <a:off x="1009443" y="1807361"/>
            <a:ext cx="7125112" cy="4861999"/>
          </a:xfrm>
        </p:spPr>
        <p:txBody>
          <a:bodyPr>
            <a:normAutofit/>
          </a:bodyPr>
          <a:lstStyle/>
          <a:p>
            <a:r>
              <a:rPr lang="nl-NL" sz="2000" dirty="0"/>
              <a:t>Een interventie bestaat </a:t>
            </a:r>
            <a:r>
              <a:rPr lang="nl-NL" sz="2000" dirty="0" smtClean="0"/>
              <a:t>uit: </a:t>
            </a:r>
          </a:p>
          <a:p>
            <a:pPr marL="685800" lvl="1"/>
            <a:r>
              <a:rPr lang="nl-NL" sz="2000" dirty="0" smtClean="0"/>
              <a:t>een label </a:t>
            </a:r>
            <a:r>
              <a:rPr lang="nl-NL" sz="2000" dirty="0"/>
              <a:t>of naam, </a:t>
            </a:r>
            <a:endParaRPr lang="nl-NL" sz="2000" dirty="0" smtClean="0"/>
          </a:p>
          <a:p>
            <a:pPr marL="685800" lvl="1"/>
            <a:r>
              <a:rPr lang="nl-NL" sz="2000" dirty="0" smtClean="0"/>
              <a:t>een </a:t>
            </a:r>
            <a:r>
              <a:rPr lang="nl-NL" sz="2000" dirty="0"/>
              <a:t>definitie en </a:t>
            </a:r>
            <a:endParaRPr lang="nl-NL" sz="2000" dirty="0" smtClean="0"/>
          </a:p>
          <a:p>
            <a:pPr marL="685800" lvl="1"/>
            <a:r>
              <a:rPr lang="nl-NL" sz="2000" dirty="0" smtClean="0"/>
              <a:t>een </a:t>
            </a:r>
            <a:r>
              <a:rPr lang="nl-NL" sz="2000" dirty="0"/>
              <a:t>overzicht van activiteiten die een verpleegkundige uitvoert.</a:t>
            </a:r>
          </a:p>
          <a:p>
            <a:r>
              <a:rPr lang="nl-NL" sz="2000" dirty="0"/>
              <a:t>Niet alle activiteiten behoeven uitgevoerd te worden, de verpleegkundige beslist op basis </a:t>
            </a:r>
            <a:r>
              <a:rPr lang="nl-NL" sz="2000" dirty="0" smtClean="0"/>
              <a:t>van deskundigheid </a:t>
            </a:r>
            <a:r>
              <a:rPr lang="nl-NL" sz="2000" dirty="0"/>
              <a:t>en betreffende patiënt welke acties relevant zijn.</a:t>
            </a:r>
          </a:p>
        </p:txBody>
      </p:sp>
    </p:spTree>
    <p:extLst>
      <p:ext uri="{BB962C8B-B14F-4D97-AF65-F5344CB8AC3E}">
        <p14:creationId xmlns:p14="http://schemas.microsoft.com/office/powerpoint/2010/main" val="2064259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0" y="116633"/>
            <a:ext cx="9144000" cy="2952328"/>
          </a:xfrm>
        </p:spPr>
        <p:txBody>
          <a:bodyPr>
            <a:normAutofit/>
          </a:bodyPr>
          <a:lstStyle/>
          <a:p>
            <a:pPr marL="0" indent="0" algn="ctr">
              <a:buNone/>
            </a:pPr>
            <a:r>
              <a:rPr lang="nl-NL" sz="2800" b="1" dirty="0" smtClean="0"/>
              <a:t>Iedere zorgvrager is uniek en zal op zijn of haar manier reageren op een situatie. </a:t>
            </a:r>
          </a:p>
          <a:p>
            <a:pPr marL="0" indent="0" algn="ctr">
              <a:buNone/>
            </a:pPr>
            <a:r>
              <a:rPr lang="nl-NL" sz="2800" b="1" dirty="0" smtClean="0"/>
              <a:t>Een mens is toch niet standaard?!!</a:t>
            </a:r>
            <a:endParaRPr lang="nl-NL" sz="2800" b="1" dirty="0"/>
          </a:p>
        </p:txBody>
      </p:sp>
      <p:pic>
        <p:nvPicPr>
          <p:cNvPr id="1031" name="Picture 7" descr="C:\Users\jhrs\AppData\Local\Microsoft\Windows\Temporary Internet Files\Content.IE5\Z9E730TN\MP90040679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232585">
            <a:off x="1206690" y="3022602"/>
            <a:ext cx="2218000" cy="3325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445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1009442" y="675724"/>
            <a:ext cx="7125113" cy="1889180"/>
          </a:xfrm>
        </p:spPr>
        <p:txBody>
          <a:bodyPr/>
          <a:lstStyle/>
          <a:p>
            <a:pPr algn="ctr"/>
            <a:r>
              <a:rPr lang="nl-NL" b="1" dirty="0"/>
              <a:t>Voorbeeld uit de </a:t>
            </a:r>
            <a:r>
              <a:rPr lang="nl-NL" b="1" dirty="0" err="1"/>
              <a:t>N</a:t>
            </a:r>
            <a:r>
              <a:rPr lang="nl-NL" b="1" dirty="0" err="1" smtClean="0"/>
              <a:t>uring</a:t>
            </a:r>
            <a:r>
              <a:rPr lang="nl-NL" b="1" dirty="0" smtClean="0"/>
              <a:t> </a:t>
            </a:r>
            <a:r>
              <a:rPr lang="nl-NL" b="1" dirty="0" err="1"/>
              <a:t>I</a:t>
            </a:r>
            <a:r>
              <a:rPr lang="nl-NL" b="1" dirty="0" err="1" smtClean="0"/>
              <a:t>ntervention</a:t>
            </a:r>
            <a:r>
              <a:rPr lang="nl-NL" b="1" dirty="0" smtClean="0"/>
              <a:t> </a:t>
            </a:r>
            <a:r>
              <a:rPr lang="nl-NL" b="1" dirty="0" err="1"/>
              <a:t>C</a:t>
            </a:r>
            <a:r>
              <a:rPr lang="nl-NL" b="1" dirty="0" err="1" smtClean="0"/>
              <a:t>lassification</a:t>
            </a:r>
            <a:r>
              <a:rPr lang="nl-NL" b="1" dirty="0" smtClean="0"/>
              <a:t>  </a:t>
            </a:r>
            <a:r>
              <a:rPr lang="nl-NL" b="1" dirty="0"/>
              <a:t>(</a:t>
            </a:r>
            <a:r>
              <a:rPr lang="nl-NL" b="1" dirty="0" err="1"/>
              <a:t>McClosky</a:t>
            </a:r>
            <a:r>
              <a:rPr lang="nl-NL" b="1" dirty="0"/>
              <a:t> &amp; </a:t>
            </a:r>
            <a:r>
              <a:rPr lang="nl-NL" b="1" dirty="0" err="1"/>
              <a:t>Bulechek</a:t>
            </a:r>
            <a:r>
              <a:rPr lang="nl-NL" b="1" dirty="0"/>
              <a:t>, 1997)</a:t>
            </a:r>
          </a:p>
        </p:txBody>
      </p:sp>
      <p:sp>
        <p:nvSpPr>
          <p:cNvPr id="3" name="Tijdelijke aanduiding voor inhoud 2"/>
          <p:cNvSpPr>
            <a:spLocks noGrp="1"/>
          </p:cNvSpPr>
          <p:nvPr>
            <p:ph idx="1"/>
          </p:nvPr>
        </p:nvSpPr>
        <p:spPr>
          <a:xfrm>
            <a:off x="1009443" y="2636912"/>
            <a:ext cx="7125112" cy="3221886"/>
          </a:xfrm>
        </p:spPr>
        <p:txBody>
          <a:bodyPr>
            <a:normAutofit/>
          </a:bodyPr>
          <a:lstStyle/>
          <a:p>
            <a:r>
              <a:rPr lang="nl-NL" b="1" dirty="0"/>
              <a:t>Interventie: </a:t>
            </a:r>
            <a:r>
              <a:rPr lang="nl-NL" dirty="0"/>
              <a:t>Zorg bij bedrust 0740</a:t>
            </a:r>
          </a:p>
          <a:p>
            <a:r>
              <a:rPr lang="nl-NL" b="1" dirty="0"/>
              <a:t>Definitie: </a:t>
            </a:r>
            <a:r>
              <a:rPr lang="nl-NL" dirty="0"/>
              <a:t>bevorderen van het comfort en de veiligheid en voorkomen van complicaties bij de patiënt die bedrust moet </a:t>
            </a:r>
            <a:r>
              <a:rPr lang="nl-NL" dirty="0" smtClean="0"/>
              <a:t>houden</a:t>
            </a:r>
          </a:p>
          <a:p>
            <a:r>
              <a:rPr lang="nl-NL" b="1" dirty="0" smtClean="0"/>
              <a:t>Activiteiten:</a:t>
            </a:r>
            <a:endParaRPr lang="nl-NL" b="1" dirty="0"/>
          </a:p>
          <a:p>
            <a:endParaRPr lang="nl-NL" dirty="0"/>
          </a:p>
        </p:txBody>
      </p:sp>
    </p:spTree>
    <p:extLst>
      <p:ext uri="{BB962C8B-B14F-4D97-AF65-F5344CB8AC3E}">
        <p14:creationId xmlns:p14="http://schemas.microsoft.com/office/powerpoint/2010/main" val="3331228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hthoek 6"/>
          <p:cNvSpPr/>
          <p:nvPr/>
        </p:nvSpPr>
        <p:spPr>
          <a:xfrm>
            <a:off x="251521" y="260647"/>
            <a:ext cx="8810776" cy="6463308"/>
          </a:xfrm>
          <a:prstGeom prst="rect">
            <a:avLst/>
          </a:prstGeom>
        </p:spPr>
        <p:txBody>
          <a:bodyPr wrap="square">
            <a:spAutoFit/>
          </a:bodyPr>
          <a:lstStyle/>
          <a:p>
            <a:endParaRPr lang="nl-NL" b="1" dirty="0" smtClean="0"/>
          </a:p>
          <a:p>
            <a:endParaRPr lang="nl-NL" b="1" dirty="0" smtClean="0"/>
          </a:p>
          <a:p>
            <a:endParaRPr lang="nl-NL" b="1" dirty="0" smtClean="0"/>
          </a:p>
          <a:p>
            <a:r>
              <a:rPr lang="nl-NL" b="1" dirty="0" smtClean="0"/>
              <a:t>Activiteiten:</a:t>
            </a:r>
          </a:p>
          <a:p>
            <a:endParaRPr lang="nl-NL" dirty="0" smtClean="0"/>
          </a:p>
          <a:p>
            <a:r>
              <a:rPr lang="nl-NL" dirty="0" smtClean="0"/>
              <a:t>- Leg de patiënt uit waarom hij bedrust moet houden.</a:t>
            </a:r>
          </a:p>
          <a:p>
            <a:r>
              <a:rPr lang="nl-NL" dirty="0" smtClean="0"/>
              <a:t>- Help de patiënt op een geschikte therapeutische matras/bed.</a:t>
            </a:r>
          </a:p>
          <a:p>
            <a:r>
              <a:rPr lang="nl-NL" dirty="0" smtClean="0"/>
              <a:t>- Help de patiënt in een goede houding</a:t>
            </a:r>
          </a:p>
          <a:p>
            <a:r>
              <a:rPr lang="nl-NL" dirty="0" smtClean="0"/>
              <a:t>- Gebruik geen ruw beddengoed.</a:t>
            </a:r>
          </a:p>
          <a:p>
            <a:r>
              <a:rPr lang="nl-NL" dirty="0" smtClean="0"/>
              <a:t>- Zorg voor schoon en droog beddengoed en voorkom plooien in het    linnengoed.</a:t>
            </a:r>
          </a:p>
          <a:p>
            <a:r>
              <a:rPr lang="nl-NL" dirty="0" smtClean="0"/>
              <a:t>- Zet een voetensteun op het bed.</a:t>
            </a:r>
          </a:p>
          <a:p>
            <a:r>
              <a:rPr lang="nl-NL" dirty="0" smtClean="0"/>
              <a:t>- Maak gebruik van beschermende hulpmiddelen (bijvoorbeeld hielbescherming).</a:t>
            </a:r>
          </a:p>
          <a:p>
            <a:r>
              <a:rPr lang="nl-NL" dirty="0" smtClean="0"/>
              <a:t>- Gebruik hulpmiddelen om contracturen te voorkomen.</a:t>
            </a:r>
          </a:p>
          <a:p>
            <a:r>
              <a:rPr lang="nl-NL" dirty="0" smtClean="0"/>
              <a:t>- Breng zo nodig zijhekken aan.</a:t>
            </a:r>
          </a:p>
          <a:p>
            <a:r>
              <a:rPr lang="nl-NL" dirty="0" smtClean="0"/>
              <a:t>Zorg ervoor dat de patiënt de bedschakelaar binnen handbereik heeft.</a:t>
            </a:r>
          </a:p>
          <a:p>
            <a:r>
              <a:rPr lang="nl-NL" dirty="0"/>
              <a:t>-Zorg ervoor dat de patiënt de bel binnen handbereik heeft.</a:t>
            </a:r>
          </a:p>
          <a:p>
            <a:r>
              <a:rPr lang="nl-NL" dirty="0"/>
              <a:t>- Plaats het nachtkastje zo dat de patiënt er gemakkelijk bij kan.</a:t>
            </a:r>
          </a:p>
          <a:p>
            <a:r>
              <a:rPr lang="nl-NL" dirty="0"/>
              <a:t>- Installeer </a:t>
            </a:r>
            <a:r>
              <a:rPr lang="nl-NL" dirty="0" err="1" smtClean="0"/>
              <a:t>zonodig</a:t>
            </a:r>
            <a:r>
              <a:rPr lang="nl-NL" dirty="0" smtClean="0"/>
              <a:t> </a:t>
            </a:r>
            <a:r>
              <a:rPr lang="nl-NL" dirty="0"/>
              <a:t>een papegaai.</a:t>
            </a:r>
          </a:p>
          <a:p>
            <a:r>
              <a:rPr lang="nl-NL" dirty="0"/>
              <a:t>- Draai de patiënt al naar gelang de huidconditie.</a:t>
            </a:r>
          </a:p>
          <a:p>
            <a:pPr marL="285750" indent="-285750">
              <a:buFontTx/>
              <a:buChar char="-"/>
            </a:pPr>
            <a:endParaRPr lang="nl-NL" dirty="0"/>
          </a:p>
          <a:p>
            <a:pPr marL="285750" indent="-285750">
              <a:buFontTx/>
              <a:buChar char="-"/>
            </a:pPr>
            <a:endParaRPr lang="nl-NL" dirty="0"/>
          </a:p>
        </p:txBody>
      </p:sp>
    </p:spTree>
    <p:extLst>
      <p:ext uri="{BB962C8B-B14F-4D97-AF65-F5344CB8AC3E}">
        <p14:creationId xmlns:p14="http://schemas.microsoft.com/office/powerpoint/2010/main" val="3836733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539552" y="260649"/>
            <a:ext cx="8136904" cy="6337002"/>
          </a:xfrm>
        </p:spPr>
        <p:txBody>
          <a:bodyPr>
            <a:normAutofit/>
          </a:bodyPr>
          <a:lstStyle/>
          <a:p>
            <a:pPr marL="0" indent="0">
              <a:buNone/>
            </a:pPr>
            <a:r>
              <a:rPr lang="nl-NL" b="1" dirty="0"/>
              <a:t>Activiteiten</a:t>
            </a:r>
            <a:r>
              <a:rPr lang="nl-NL" b="1" dirty="0" smtClean="0"/>
              <a:t>:</a:t>
            </a:r>
          </a:p>
          <a:p>
            <a:r>
              <a:rPr lang="nl-NL" dirty="0" smtClean="0"/>
              <a:t>- </a:t>
            </a:r>
            <a:r>
              <a:rPr lang="nl-NL" dirty="0"/>
              <a:t>Pas bij de immobiele patiënt ten minste om de twee uur </a:t>
            </a:r>
            <a:r>
              <a:rPr lang="nl-NL" dirty="0" smtClean="0"/>
              <a:t>			wisselligging </a:t>
            </a:r>
            <a:r>
              <a:rPr lang="nl-NL" dirty="0"/>
              <a:t>toe volgens een specifiek schema.</a:t>
            </a:r>
          </a:p>
          <a:p>
            <a:r>
              <a:rPr lang="nl-NL" dirty="0"/>
              <a:t>- Controleer geregeld de conditie van de huid.</a:t>
            </a:r>
          </a:p>
          <a:p>
            <a:r>
              <a:rPr lang="nl-NL" dirty="0"/>
              <a:t>- Leer de patiënt </a:t>
            </a:r>
            <a:r>
              <a:rPr lang="nl-NL" dirty="0" smtClean="0"/>
              <a:t>zo nodig </a:t>
            </a:r>
            <a:r>
              <a:rPr lang="nl-NL" dirty="0"/>
              <a:t>oefeningen die hij in bed kan doen.</a:t>
            </a:r>
          </a:p>
          <a:p>
            <a:r>
              <a:rPr lang="nl-NL" dirty="0"/>
              <a:t>- Help de patiënt </a:t>
            </a:r>
            <a:r>
              <a:rPr lang="nl-NL" dirty="0" smtClean="0"/>
              <a:t>zo nodig </a:t>
            </a:r>
            <a:r>
              <a:rPr lang="nl-NL" dirty="0"/>
              <a:t>bij geringe houdingsveranderingen.</a:t>
            </a:r>
          </a:p>
          <a:p>
            <a:r>
              <a:rPr lang="nl-NL" dirty="0"/>
              <a:t>- Help de patiënt </a:t>
            </a:r>
            <a:r>
              <a:rPr lang="nl-NL" dirty="0" smtClean="0"/>
              <a:t>zo nodig </a:t>
            </a:r>
            <a:r>
              <a:rPr lang="nl-NL" dirty="0"/>
              <a:t>bij passieve en/of actieve </a:t>
            </a:r>
            <a:r>
              <a:rPr lang="nl-NL" dirty="0" smtClean="0"/>
              <a:t>		bewegingsoefeningen</a:t>
            </a:r>
            <a:r>
              <a:rPr lang="nl-NL" dirty="0"/>
              <a:t>.</a:t>
            </a:r>
          </a:p>
          <a:p>
            <a:r>
              <a:rPr lang="nl-NL" dirty="0"/>
              <a:t>- Help de patiënt met hygiënische verzorging.</a:t>
            </a:r>
          </a:p>
          <a:p>
            <a:r>
              <a:rPr lang="nl-NL" dirty="0"/>
              <a:t>- Help de patiënt met de activiteiten van het dagelijks leven.</a:t>
            </a:r>
          </a:p>
          <a:p>
            <a:r>
              <a:rPr lang="nl-NL" dirty="0"/>
              <a:t>- Help de patiënt </a:t>
            </a:r>
            <a:r>
              <a:rPr lang="nl-NL" dirty="0" smtClean="0"/>
              <a:t>zo nodig </a:t>
            </a:r>
            <a:r>
              <a:rPr lang="nl-NL" dirty="0"/>
              <a:t>elastische kousen aan te trekken.</a:t>
            </a:r>
          </a:p>
          <a:p>
            <a:r>
              <a:rPr lang="nl-NL" dirty="0"/>
              <a:t>- Controleer op obstipatie.</a:t>
            </a:r>
          </a:p>
          <a:p>
            <a:r>
              <a:rPr lang="nl-NL" dirty="0"/>
              <a:t>- Bewaak de nier- en blaasfunctie.</a:t>
            </a:r>
          </a:p>
          <a:p>
            <a:r>
              <a:rPr lang="nl-NL" dirty="0"/>
              <a:t>- Bewaak de ademhaling.</a:t>
            </a:r>
          </a:p>
          <a:p>
            <a:endParaRPr lang="nl-NL" dirty="0"/>
          </a:p>
        </p:txBody>
      </p:sp>
    </p:spTree>
    <p:extLst>
      <p:ext uri="{BB962C8B-B14F-4D97-AF65-F5344CB8AC3E}">
        <p14:creationId xmlns:p14="http://schemas.microsoft.com/office/powerpoint/2010/main" val="1868700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09442" y="332656"/>
            <a:ext cx="7125113" cy="1152129"/>
          </a:xfrm>
        </p:spPr>
        <p:txBody>
          <a:bodyPr/>
          <a:lstStyle/>
          <a:p>
            <a:r>
              <a:rPr lang="nl-NL" b="1" dirty="0" smtClean="0"/>
              <a:t>Subgroep opdracht</a:t>
            </a:r>
            <a:endParaRPr lang="nl-NL" b="1" dirty="0"/>
          </a:p>
        </p:txBody>
      </p:sp>
      <p:sp>
        <p:nvSpPr>
          <p:cNvPr id="3" name="Tijdelijke aanduiding voor inhoud 2"/>
          <p:cNvSpPr>
            <a:spLocks noGrp="1"/>
          </p:cNvSpPr>
          <p:nvPr>
            <p:ph idx="1"/>
          </p:nvPr>
        </p:nvSpPr>
        <p:spPr>
          <a:xfrm>
            <a:off x="251520" y="1556792"/>
            <a:ext cx="8424935" cy="5184575"/>
          </a:xfrm>
        </p:spPr>
        <p:txBody>
          <a:bodyPr>
            <a:normAutofit/>
          </a:bodyPr>
          <a:lstStyle/>
          <a:p>
            <a:r>
              <a:rPr lang="nl-NL" sz="2000" dirty="0" smtClean="0"/>
              <a:t>Maak vraag 4 uit de kennisopdracht en herformuleer indien nodig de doelen</a:t>
            </a:r>
          </a:p>
          <a:p>
            <a:r>
              <a:rPr lang="nl-NL" sz="2000" dirty="0" smtClean="0"/>
              <a:t>Bedenk zorgresultaat/doelstelling voor jullie zorgvrager die aansluit bij eerder geformuleerde verpleegkundige diagnose.</a:t>
            </a:r>
          </a:p>
          <a:p>
            <a:r>
              <a:rPr lang="nl-NL" sz="2000" strike="sngStrike" dirty="0" smtClean="0"/>
              <a:t>Formuleer een dynamisch en een statisch doel</a:t>
            </a:r>
          </a:p>
          <a:p>
            <a:r>
              <a:rPr lang="nl-NL" sz="2000" dirty="0" smtClean="0"/>
              <a:t>Formuleer passende interventies die voldoen aan de formuleringseisen</a:t>
            </a:r>
          </a:p>
          <a:p>
            <a:r>
              <a:rPr lang="nl-NL" sz="2000" strike="sngStrike" dirty="0" smtClean="0"/>
              <a:t>Bedenk bij elke interventie welk soort interventie het is </a:t>
            </a:r>
          </a:p>
          <a:p>
            <a:r>
              <a:rPr lang="nl-NL" sz="2000" strike="sngStrike" dirty="0" smtClean="0"/>
              <a:t>Bespreek met elkaar de voor en nadelen van een standaardverpleegplan </a:t>
            </a:r>
          </a:p>
          <a:p>
            <a:r>
              <a:rPr lang="nl-NL" sz="2000" dirty="0" smtClean="0"/>
              <a:t>Geef jullie uitwerking aan een ander groepje en </a:t>
            </a:r>
            <a:r>
              <a:rPr lang="nl-NL" sz="2000" dirty="0" err="1" smtClean="0"/>
              <a:t>vraa</a:t>
            </a:r>
            <a:r>
              <a:rPr lang="nl-NL" sz="2000" dirty="0" smtClean="0"/>
              <a:t> gom feedback</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88640"/>
            <a:ext cx="253365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39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1872208"/>
          </a:xfrm>
        </p:spPr>
        <p:txBody>
          <a:bodyPr>
            <a:normAutofit/>
          </a:bodyPr>
          <a:lstStyle/>
          <a:p>
            <a:pPr algn="ctr"/>
            <a:r>
              <a:rPr lang="nl-NL" b="1" dirty="0" smtClean="0"/>
              <a:t>BEOOGD ZORGRESULTAAT</a:t>
            </a:r>
            <a:br>
              <a:rPr lang="nl-NL" b="1" dirty="0" smtClean="0"/>
            </a:br>
            <a:r>
              <a:rPr lang="nl-NL" b="1" dirty="0" smtClean="0"/>
              <a:t>(OF VERPLEEGKUNDIG DOEL)</a:t>
            </a:r>
            <a:r>
              <a:rPr lang="nl-NL" dirty="0" smtClean="0"/>
              <a:t/>
            </a:r>
            <a:br>
              <a:rPr lang="nl-NL" dirty="0" smtClean="0"/>
            </a:br>
            <a:endParaRPr lang="nl-NL" dirty="0"/>
          </a:p>
        </p:txBody>
      </p:sp>
      <p:sp>
        <p:nvSpPr>
          <p:cNvPr id="3" name="Tijdelijke aanduiding voor inhoud 2"/>
          <p:cNvSpPr>
            <a:spLocks noGrp="1"/>
          </p:cNvSpPr>
          <p:nvPr>
            <p:ph idx="1"/>
          </p:nvPr>
        </p:nvSpPr>
        <p:spPr>
          <a:xfrm>
            <a:off x="457200" y="1988840"/>
            <a:ext cx="8229600" cy="4464496"/>
          </a:xfrm>
        </p:spPr>
        <p:txBody>
          <a:bodyPr>
            <a:normAutofit/>
          </a:bodyPr>
          <a:lstStyle/>
          <a:p>
            <a:pPr marL="0" indent="0">
              <a:buNone/>
            </a:pPr>
            <a:r>
              <a:rPr lang="nl-NL" sz="2800" b="1" dirty="0" smtClean="0"/>
              <a:t>Als </a:t>
            </a:r>
            <a:r>
              <a:rPr lang="nl-NL" sz="2800" b="1" dirty="0"/>
              <a:t>verpleegkundige kun je je richten op:</a:t>
            </a:r>
            <a:endParaRPr lang="nl-NL" sz="2800" dirty="0"/>
          </a:p>
          <a:p>
            <a:pPr lvl="0"/>
            <a:r>
              <a:rPr lang="nl-NL" sz="2800" dirty="0"/>
              <a:t>het voorkomen van een probleem </a:t>
            </a:r>
            <a:endParaRPr lang="nl-NL" sz="2800" dirty="0" smtClean="0"/>
          </a:p>
          <a:p>
            <a:pPr lvl="0"/>
            <a:r>
              <a:rPr lang="nl-NL" sz="2800" dirty="0" smtClean="0"/>
              <a:t>uitstel </a:t>
            </a:r>
            <a:r>
              <a:rPr lang="nl-NL" sz="2800" dirty="0"/>
              <a:t>of beperken van een </a:t>
            </a:r>
            <a:r>
              <a:rPr lang="nl-NL" sz="2800" dirty="0" smtClean="0"/>
              <a:t>probleem</a:t>
            </a:r>
            <a:endParaRPr lang="nl-NL" sz="2800" dirty="0"/>
          </a:p>
          <a:p>
            <a:pPr lvl="0"/>
            <a:r>
              <a:rPr lang="nl-NL" sz="2800" dirty="0"/>
              <a:t>oplossen van een </a:t>
            </a:r>
            <a:r>
              <a:rPr lang="nl-NL" sz="2800" dirty="0" smtClean="0"/>
              <a:t>probleem</a:t>
            </a:r>
            <a:endParaRPr lang="nl-NL" sz="2800" dirty="0"/>
          </a:p>
          <a:p>
            <a:pPr lvl="0"/>
            <a:r>
              <a:rPr lang="nl-NL" sz="2800" dirty="0"/>
              <a:t>verminderen van het </a:t>
            </a:r>
            <a:r>
              <a:rPr lang="nl-NL" sz="2800" dirty="0" smtClean="0"/>
              <a:t>probleem</a:t>
            </a:r>
            <a:endParaRPr lang="nl-NL" sz="2800" dirty="0"/>
          </a:p>
          <a:p>
            <a:pPr lvl="0"/>
            <a:r>
              <a:rPr lang="nl-NL" sz="2800" dirty="0"/>
              <a:t>stabiliseren van het </a:t>
            </a:r>
            <a:r>
              <a:rPr lang="nl-NL" sz="2800" dirty="0" smtClean="0"/>
              <a:t>probleem</a:t>
            </a:r>
            <a:endParaRPr lang="nl-NL" sz="2800" dirty="0"/>
          </a:p>
          <a:p>
            <a:endParaRPr lang="nl-NL" dirty="0"/>
          </a:p>
        </p:txBody>
      </p:sp>
    </p:spTree>
    <p:extLst>
      <p:ext uri="{BB962C8B-B14F-4D97-AF65-F5344CB8AC3E}">
        <p14:creationId xmlns:p14="http://schemas.microsoft.com/office/powerpoint/2010/main" val="375208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09442" y="188640"/>
            <a:ext cx="7125113" cy="1800200"/>
          </a:xfrm>
        </p:spPr>
        <p:txBody>
          <a:bodyPr>
            <a:normAutofit/>
          </a:bodyPr>
          <a:lstStyle/>
          <a:p>
            <a:pPr algn="ctr"/>
            <a:r>
              <a:rPr lang="nl-NL" dirty="0" smtClean="0">
                <a:effectLst/>
              </a:rPr>
              <a:t>Formuleringseisen:</a:t>
            </a:r>
            <a:br>
              <a:rPr lang="nl-NL" dirty="0" smtClean="0">
                <a:effectLst/>
              </a:rPr>
            </a:br>
            <a:endParaRPr lang="nl-NL" dirty="0"/>
          </a:p>
        </p:txBody>
      </p:sp>
      <p:sp>
        <p:nvSpPr>
          <p:cNvPr id="3" name="Tijdelijke aanduiding voor inhoud 2"/>
          <p:cNvSpPr>
            <a:spLocks noGrp="1"/>
          </p:cNvSpPr>
          <p:nvPr>
            <p:ph idx="1"/>
          </p:nvPr>
        </p:nvSpPr>
        <p:spPr>
          <a:xfrm>
            <a:off x="1009443" y="1628800"/>
            <a:ext cx="7125112" cy="4229998"/>
          </a:xfrm>
        </p:spPr>
        <p:txBody>
          <a:bodyPr>
            <a:normAutofit/>
          </a:bodyPr>
          <a:lstStyle/>
          <a:p>
            <a:pPr marL="0" indent="0">
              <a:buNone/>
            </a:pPr>
            <a:r>
              <a:rPr lang="nl-NL" sz="2800" b="1" dirty="0"/>
              <a:t>Is het beoogd resultaat</a:t>
            </a:r>
            <a:r>
              <a:rPr lang="nl-NL" sz="2800" b="1" dirty="0" smtClean="0"/>
              <a:t>?</a:t>
            </a:r>
            <a:endParaRPr lang="nl-NL" sz="2800" dirty="0" smtClean="0"/>
          </a:p>
          <a:p>
            <a:r>
              <a:rPr lang="nl-NL" sz="2800" dirty="0" smtClean="0"/>
              <a:t>Relevant</a:t>
            </a:r>
          </a:p>
          <a:p>
            <a:r>
              <a:rPr lang="nl-NL" sz="2800" dirty="0" err="1" smtClean="0"/>
              <a:t>Understandable</a:t>
            </a:r>
            <a:endParaRPr lang="nl-NL" sz="2800" dirty="0" smtClean="0"/>
          </a:p>
          <a:p>
            <a:r>
              <a:rPr lang="nl-NL" sz="2800" dirty="0" err="1"/>
              <a:t>Measurable</a:t>
            </a:r>
            <a:r>
              <a:rPr lang="nl-NL" sz="2800" dirty="0"/>
              <a:t>	</a:t>
            </a:r>
            <a:endParaRPr lang="nl-NL" sz="2800" dirty="0" smtClean="0"/>
          </a:p>
          <a:p>
            <a:r>
              <a:rPr lang="nl-NL" sz="2800" dirty="0" err="1"/>
              <a:t>Behavioral</a:t>
            </a:r>
            <a:r>
              <a:rPr lang="nl-NL" sz="2800" dirty="0"/>
              <a:t> </a:t>
            </a:r>
            <a:endParaRPr lang="nl-NL" sz="2800" dirty="0" smtClean="0"/>
          </a:p>
          <a:p>
            <a:r>
              <a:rPr lang="nl-NL" sz="2800" dirty="0" err="1"/>
              <a:t>Attainable</a:t>
            </a:r>
            <a:r>
              <a:rPr lang="nl-NL" sz="2800" dirty="0"/>
              <a:t> </a:t>
            </a:r>
          </a:p>
        </p:txBody>
      </p:sp>
      <p:pic>
        <p:nvPicPr>
          <p:cNvPr id="1029" name="Picture 5" descr="C:\Users\jhrs\AppData\Local\Microsoft\Windows\Temporary Internet Files\Content.IE5\6M1W3GHM\MP90042553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2780928"/>
            <a:ext cx="2666136" cy="3645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41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a:t>
            </a:r>
            <a:r>
              <a:rPr lang="nl-NL" dirty="0" smtClean="0"/>
              <a:t>ange en korte termijnresultaten</a:t>
            </a:r>
            <a:endParaRPr lang="nl-NL" dirty="0"/>
          </a:p>
        </p:txBody>
      </p:sp>
      <p:sp>
        <p:nvSpPr>
          <p:cNvPr id="3" name="Tijdelijke aanduiding voor inhoud 2"/>
          <p:cNvSpPr>
            <a:spLocks noGrp="1"/>
          </p:cNvSpPr>
          <p:nvPr>
            <p:ph idx="1"/>
          </p:nvPr>
        </p:nvSpPr>
        <p:spPr>
          <a:xfrm>
            <a:off x="1009442" y="1807361"/>
            <a:ext cx="7883037" cy="4789991"/>
          </a:xfrm>
        </p:spPr>
        <p:txBody>
          <a:bodyPr>
            <a:normAutofit/>
          </a:bodyPr>
          <a:lstStyle/>
          <a:p>
            <a:r>
              <a:rPr lang="nl-NL" sz="2000" i="1" dirty="0" smtClean="0"/>
              <a:t>Lange termijn doelen: </a:t>
            </a:r>
            <a:r>
              <a:rPr lang="nl-NL" sz="2000" dirty="0" smtClean="0"/>
              <a:t>bij zorgvragers die langdurig worden verpleegd.</a:t>
            </a:r>
          </a:p>
          <a:p>
            <a:pPr marL="0" indent="0">
              <a:buNone/>
            </a:pPr>
            <a:r>
              <a:rPr lang="nl-NL" sz="2000" i="1" dirty="0" smtClean="0"/>
              <a:t>	Statische doelen: </a:t>
            </a:r>
            <a:r>
              <a:rPr lang="nl-NL" sz="2000" dirty="0" smtClean="0"/>
              <a:t>waarin lange termijn geen 	verandering komt.</a:t>
            </a:r>
          </a:p>
          <a:p>
            <a:pPr marL="0" indent="0">
              <a:buNone/>
            </a:pPr>
            <a:endParaRPr lang="nl-NL" sz="2000" dirty="0" smtClean="0"/>
          </a:p>
          <a:p>
            <a:r>
              <a:rPr lang="nl-NL" sz="2000" i="1" dirty="0" smtClean="0"/>
              <a:t>Korte termijn doelen </a:t>
            </a:r>
            <a:r>
              <a:rPr lang="nl-NL" sz="2000" dirty="0" smtClean="0"/>
              <a:t>soms kleine stapjes binnen lange termijn doel of resultaat kan in korte termijn worden bereikt. </a:t>
            </a:r>
            <a:endParaRPr lang="nl-NL" sz="2000" dirty="0"/>
          </a:p>
          <a:p>
            <a:pPr marL="0" indent="0">
              <a:buNone/>
            </a:pPr>
            <a:r>
              <a:rPr lang="nl-NL" sz="2000" dirty="0"/>
              <a:t>	</a:t>
            </a:r>
            <a:r>
              <a:rPr lang="nl-NL" sz="2000" dirty="0" smtClean="0"/>
              <a:t>Worden ook wel </a:t>
            </a:r>
            <a:r>
              <a:rPr lang="nl-NL" sz="2000" i="1" dirty="0" smtClean="0"/>
              <a:t>dynamische doelen of werkdoelen 	</a:t>
            </a:r>
            <a:r>
              <a:rPr lang="nl-NL" sz="2000" dirty="0" smtClean="0"/>
              <a:t>genoemd omdat ze vaak veranderen of aangepast 	worden</a:t>
            </a:r>
            <a:endParaRPr lang="nl-NL" sz="2000" dirty="0"/>
          </a:p>
        </p:txBody>
      </p:sp>
    </p:spTree>
    <p:extLst>
      <p:ext uri="{BB962C8B-B14F-4D97-AF65-F5344CB8AC3E}">
        <p14:creationId xmlns:p14="http://schemas.microsoft.com/office/powerpoint/2010/main" val="307844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Verpleegkundige interventies</a:t>
            </a:r>
            <a:endParaRPr lang="nl-NL" dirty="0"/>
          </a:p>
        </p:txBody>
      </p:sp>
      <p:sp>
        <p:nvSpPr>
          <p:cNvPr id="3" name="Tijdelijke aanduiding voor inhoud 2"/>
          <p:cNvSpPr>
            <a:spLocks noGrp="1"/>
          </p:cNvSpPr>
          <p:nvPr>
            <p:ph idx="1"/>
          </p:nvPr>
        </p:nvSpPr>
        <p:spPr/>
        <p:txBody>
          <a:bodyPr/>
          <a:lstStyle/>
          <a:p>
            <a:r>
              <a:rPr lang="nl-NL" dirty="0" smtClean="0"/>
              <a:t>Soorten interventies</a:t>
            </a:r>
          </a:p>
          <a:p>
            <a:r>
              <a:rPr lang="nl-NL" dirty="0" smtClean="0"/>
              <a:t>Eisen aan de formulering</a:t>
            </a:r>
          </a:p>
          <a:p>
            <a:r>
              <a:rPr lang="nl-NL" dirty="0" smtClean="0"/>
              <a:t>Het kiezen van verpleegkundige interventies</a:t>
            </a:r>
            <a:endParaRPr lang="nl-NL" dirty="0"/>
          </a:p>
        </p:txBody>
      </p:sp>
    </p:spTree>
    <p:extLst>
      <p:ext uri="{BB962C8B-B14F-4D97-AF65-F5344CB8AC3E}">
        <p14:creationId xmlns:p14="http://schemas.microsoft.com/office/powerpoint/2010/main" val="364129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Soorten interventies:</a:t>
            </a:r>
            <a:r>
              <a:rPr lang="nl-NL" dirty="0"/>
              <a:t/>
            </a:r>
            <a:br>
              <a:rPr lang="nl-NL" dirty="0"/>
            </a:br>
            <a:endParaRPr lang="nl-NL" dirty="0"/>
          </a:p>
        </p:txBody>
      </p:sp>
      <p:sp>
        <p:nvSpPr>
          <p:cNvPr id="3" name="Tijdelijke aanduiding voor inhoud 2"/>
          <p:cNvSpPr>
            <a:spLocks noGrp="1"/>
          </p:cNvSpPr>
          <p:nvPr>
            <p:ph idx="1"/>
          </p:nvPr>
        </p:nvSpPr>
        <p:spPr/>
        <p:txBody>
          <a:bodyPr/>
          <a:lstStyle/>
          <a:p>
            <a:pPr lvl="0"/>
            <a:r>
              <a:rPr lang="nl-NL" sz="3200" dirty="0" err="1" smtClean="0"/>
              <a:t>Zorgvragergebonden</a:t>
            </a:r>
            <a:endParaRPr lang="nl-NL" sz="3200" dirty="0"/>
          </a:p>
          <a:p>
            <a:pPr lvl="0"/>
            <a:r>
              <a:rPr lang="nl-NL" sz="3200" dirty="0"/>
              <a:t>Niet-</a:t>
            </a:r>
            <a:r>
              <a:rPr lang="nl-NL" sz="3200" dirty="0" err="1"/>
              <a:t>zorgvragergebonden</a:t>
            </a:r>
            <a:endParaRPr lang="nl-NL" sz="3200" dirty="0"/>
          </a:p>
          <a:p>
            <a:pPr lvl="0"/>
            <a:r>
              <a:rPr lang="nl-NL" sz="3200" dirty="0"/>
              <a:t>Autonome </a:t>
            </a:r>
            <a:r>
              <a:rPr lang="nl-NL" sz="3200" dirty="0" err="1"/>
              <a:t>verpl</a:t>
            </a:r>
            <a:r>
              <a:rPr lang="nl-NL" sz="3200" dirty="0"/>
              <a:t> interventies</a:t>
            </a:r>
          </a:p>
          <a:p>
            <a:pPr lvl="0"/>
            <a:r>
              <a:rPr lang="nl-NL" sz="3200" dirty="0"/>
              <a:t>Gedelegeerde interventies</a:t>
            </a:r>
          </a:p>
          <a:p>
            <a:endParaRPr lang="nl-NL" dirty="0"/>
          </a:p>
        </p:txBody>
      </p:sp>
    </p:spTree>
    <p:extLst>
      <p:ext uri="{BB962C8B-B14F-4D97-AF65-F5344CB8AC3E}">
        <p14:creationId xmlns:p14="http://schemas.microsoft.com/office/powerpoint/2010/main" val="2925609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Eisen aan de formulering</a:t>
            </a:r>
            <a:br>
              <a:rPr lang="nl-NL" dirty="0"/>
            </a:br>
            <a:endParaRPr lang="nl-NL" dirty="0"/>
          </a:p>
        </p:txBody>
      </p:sp>
      <p:sp>
        <p:nvSpPr>
          <p:cNvPr id="3" name="Tijdelijke aanduiding voor inhoud 2"/>
          <p:cNvSpPr>
            <a:spLocks noGrp="1"/>
          </p:cNvSpPr>
          <p:nvPr>
            <p:ph idx="1"/>
          </p:nvPr>
        </p:nvSpPr>
        <p:spPr/>
        <p:txBody>
          <a:bodyPr/>
          <a:lstStyle/>
          <a:p>
            <a:pPr lvl="0"/>
            <a:r>
              <a:rPr lang="nl-NL" b="1" dirty="0"/>
              <a:t>Acceptabel</a:t>
            </a:r>
            <a:r>
              <a:rPr lang="nl-NL" dirty="0"/>
              <a:t>: zorgvrager moet weten wat het belang is en zal moeten instemmen</a:t>
            </a:r>
          </a:p>
          <a:p>
            <a:pPr lvl="0"/>
            <a:r>
              <a:rPr lang="nl-NL" b="1" dirty="0"/>
              <a:t>Verpleegkundig</a:t>
            </a:r>
            <a:r>
              <a:rPr lang="nl-NL" dirty="0"/>
              <a:t>: passend binnen beroepsdomein: </a:t>
            </a:r>
          </a:p>
          <a:p>
            <a:pPr lvl="0"/>
            <a:r>
              <a:rPr lang="nl-NL" b="1" dirty="0"/>
              <a:t>Relevant</a:t>
            </a:r>
            <a:r>
              <a:rPr lang="nl-NL" dirty="0"/>
              <a:t>: zinvol zijn</a:t>
            </a:r>
          </a:p>
          <a:p>
            <a:pPr lvl="0"/>
            <a:r>
              <a:rPr lang="nl-NL" b="1" dirty="0"/>
              <a:t>Uitvoerbaar</a:t>
            </a:r>
            <a:r>
              <a:rPr lang="nl-NL" dirty="0"/>
              <a:t>: bewaken dat de randvoorwaarden aanwezig zijn. Bv voldoende geschoold personeel, juiste middelen en materialen</a:t>
            </a:r>
          </a:p>
          <a:p>
            <a:pPr lvl="0"/>
            <a:r>
              <a:rPr lang="nl-NL" b="1" dirty="0"/>
              <a:t>Eenduidig</a:t>
            </a:r>
            <a:r>
              <a:rPr lang="nl-NL" dirty="0"/>
              <a:t>: dus heel concreet beschrijven </a:t>
            </a:r>
            <a:r>
              <a:rPr lang="nl-NL" dirty="0" err="1"/>
              <a:t>evt</a:t>
            </a:r>
            <a:r>
              <a:rPr lang="nl-NL" dirty="0"/>
              <a:t> checken bij collega</a:t>
            </a:r>
          </a:p>
          <a:p>
            <a:pPr lvl="0"/>
            <a:r>
              <a:rPr lang="nl-NL" b="1" dirty="0"/>
              <a:t>Duidelijk</a:t>
            </a:r>
            <a:r>
              <a:rPr lang="nl-NL" dirty="0"/>
              <a:t>: wie voert het uit? Wanneer, hoe vaak, waar, hoe lang en waarmee wordt de interventie uitgevoerd?</a:t>
            </a:r>
          </a:p>
          <a:p>
            <a:endParaRPr lang="nl-NL" dirty="0"/>
          </a:p>
        </p:txBody>
      </p:sp>
    </p:spTree>
    <p:extLst>
      <p:ext uri="{BB962C8B-B14F-4D97-AF65-F5344CB8AC3E}">
        <p14:creationId xmlns:p14="http://schemas.microsoft.com/office/powerpoint/2010/main" val="346671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Evidence</a:t>
            </a:r>
            <a:r>
              <a:rPr lang="nl-NL" dirty="0" smtClean="0"/>
              <a:t> </a:t>
            </a:r>
            <a:r>
              <a:rPr lang="nl-NL" dirty="0" err="1" smtClean="0"/>
              <a:t>based</a:t>
            </a:r>
            <a:endParaRPr lang="nl-NL" dirty="0"/>
          </a:p>
        </p:txBody>
      </p:sp>
      <p:sp>
        <p:nvSpPr>
          <p:cNvPr id="3" name="Tijdelijke aanduiding voor inhoud 2"/>
          <p:cNvSpPr>
            <a:spLocks noGrp="1"/>
          </p:cNvSpPr>
          <p:nvPr>
            <p:ph idx="1"/>
          </p:nvPr>
        </p:nvSpPr>
        <p:spPr/>
        <p:txBody>
          <a:bodyPr/>
          <a:lstStyle/>
          <a:p>
            <a:r>
              <a:rPr lang="nl-NL" dirty="0" smtClean="0"/>
              <a:t>Wetenschap</a:t>
            </a:r>
          </a:p>
          <a:p>
            <a:r>
              <a:rPr lang="nl-NL" dirty="0" smtClean="0"/>
              <a:t>Praktijkervaring </a:t>
            </a:r>
          </a:p>
          <a:p>
            <a:r>
              <a:rPr lang="nl-NL" dirty="0" smtClean="0"/>
              <a:t>Waarden en voorkeuren van de zorgvrager</a:t>
            </a:r>
          </a:p>
          <a:p>
            <a:endParaRPr lang="nl-NL" dirty="0"/>
          </a:p>
          <a:p>
            <a:r>
              <a:rPr lang="nl-NL" dirty="0" smtClean="0"/>
              <a:t>Gebruik van standaardinterventies NIC</a:t>
            </a:r>
          </a:p>
        </p:txBody>
      </p:sp>
    </p:spTree>
    <p:extLst>
      <p:ext uri="{BB962C8B-B14F-4D97-AF65-F5344CB8AC3E}">
        <p14:creationId xmlns:p14="http://schemas.microsoft.com/office/powerpoint/2010/main" val="324788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Korte oefening</a:t>
            </a:r>
            <a:endParaRPr lang="nl-NL" dirty="0"/>
          </a:p>
        </p:txBody>
      </p:sp>
      <p:sp>
        <p:nvSpPr>
          <p:cNvPr id="3" name="Tijdelijke aanduiding voor inhoud 2"/>
          <p:cNvSpPr>
            <a:spLocks noGrp="1"/>
          </p:cNvSpPr>
          <p:nvPr>
            <p:ph idx="1"/>
          </p:nvPr>
        </p:nvSpPr>
        <p:spPr/>
        <p:txBody>
          <a:bodyPr/>
          <a:lstStyle/>
          <a:p>
            <a:r>
              <a:rPr lang="nl-NL" dirty="0" smtClean="0"/>
              <a:t>De cliënt loopt binnen een week zelfstandig met krukken</a:t>
            </a:r>
          </a:p>
          <a:p>
            <a:r>
              <a:rPr lang="nl-NL" dirty="0" smtClean="0"/>
              <a:t>Frans is tevreden </a:t>
            </a:r>
            <a:r>
              <a:rPr lang="nl-NL" dirty="0" smtClean="0"/>
              <a:t>met </a:t>
            </a:r>
            <a:r>
              <a:rPr lang="nl-NL" dirty="0" smtClean="0"/>
              <a:t>zijn nieuwe rolstoel</a:t>
            </a:r>
          </a:p>
          <a:p>
            <a:r>
              <a:rPr lang="nl-NL" dirty="0" smtClean="0"/>
              <a:t>Mevrouw </a:t>
            </a:r>
            <a:r>
              <a:rPr lang="nl-NL" dirty="0" err="1" smtClean="0"/>
              <a:t>Bokma</a:t>
            </a:r>
            <a:r>
              <a:rPr lang="nl-NL" smtClean="0"/>
              <a:t> </a:t>
            </a:r>
            <a:r>
              <a:rPr lang="nl-NL" smtClean="0"/>
              <a:t>slaapt </a:t>
            </a:r>
            <a:r>
              <a:rPr lang="nl-NL" dirty="0" smtClean="0"/>
              <a:t>over een week weer zoals ze thuis gewend is.</a:t>
            </a:r>
            <a:endParaRPr lang="nl-NL" dirty="0"/>
          </a:p>
        </p:txBody>
      </p:sp>
    </p:spTree>
    <p:extLst>
      <p:ext uri="{BB962C8B-B14F-4D97-AF65-F5344CB8AC3E}">
        <p14:creationId xmlns:p14="http://schemas.microsoft.com/office/powerpoint/2010/main" val="2674319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Elementai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TC102455610[[fn=Herfst]]</Template>
  <TotalTime>609</TotalTime>
  <Words>732</Words>
  <Application>Microsoft Office PowerPoint</Application>
  <PresentationFormat>Diavoorstelling (4:3)</PresentationFormat>
  <Paragraphs>138</Paragraphs>
  <Slides>15</Slides>
  <Notes>5</Notes>
  <HiddenSlides>5</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Arial</vt:lpstr>
      <vt:lpstr>Calibri</vt:lpstr>
      <vt:lpstr>Courier New</vt:lpstr>
      <vt:lpstr>Trebuchet MS</vt:lpstr>
      <vt:lpstr>Verdana</vt:lpstr>
      <vt:lpstr>Wingdings 2</vt:lpstr>
      <vt:lpstr>Autumn</vt:lpstr>
      <vt:lpstr>1.1.4. Een schot voor open doel?</vt:lpstr>
      <vt:lpstr>BEOOGD ZORGRESULTAAT (OF VERPLEEGKUNDIG DOEL) </vt:lpstr>
      <vt:lpstr>Formuleringseisen: </vt:lpstr>
      <vt:lpstr>Lange en korte termijnresultaten</vt:lpstr>
      <vt:lpstr>Verpleegkundige interventies</vt:lpstr>
      <vt:lpstr>Soorten interventies: </vt:lpstr>
      <vt:lpstr>Eisen aan de formulering </vt:lpstr>
      <vt:lpstr>Evidence based</vt:lpstr>
      <vt:lpstr>Korte oefening</vt:lpstr>
      <vt:lpstr>Gebruik van standaardinterventies Nursing Interventions Classification </vt:lpstr>
      <vt:lpstr>PowerPoint-presentatie</vt:lpstr>
      <vt:lpstr>Voorbeeld uit de Nuring Intervention Classification  (McClosky &amp; Bulechek, 1997)</vt:lpstr>
      <vt:lpstr>PowerPoint-presentatie</vt:lpstr>
      <vt:lpstr>PowerPoint-presentatie</vt:lpstr>
      <vt:lpstr>Subgroep opdracht</vt:lpstr>
    </vt:vector>
  </TitlesOfParts>
  <Company>Amarantis Onderwijsgroep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1.1.4. Een schot voor open doel?</dc:title>
  <dc:creator>Judith Mekers - Reunis</dc:creator>
  <cp:lastModifiedBy>Judith Mekers - Reunis</cp:lastModifiedBy>
  <cp:revision>19</cp:revision>
  <dcterms:created xsi:type="dcterms:W3CDTF">2012-11-12T14:23:52Z</dcterms:created>
  <dcterms:modified xsi:type="dcterms:W3CDTF">2014-12-01T09:04:39Z</dcterms:modified>
</cp:coreProperties>
</file>